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76" r:id="rId11"/>
    <p:sldId id="269" r:id="rId12"/>
    <p:sldId id="266" r:id="rId13"/>
    <p:sldId id="267" r:id="rId14"/>
    <p:sldId id="268" r:id="rId15"/>
    <p:sldId id="271" r:id="rId16"/>
    <p:sldId id="274" r:id="rId17"/>
    <p:sldId id="272" r:id="rId18"/>
    <p:sldId id="275" r:id="rId19"/>
    <p:sldId id="273" r:id="rId20"/>
    <p:sldId id="27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5762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4612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8098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80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3545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40570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3757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2072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6393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15994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8705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83064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99E80E3-D4BE-43F6-A3B8-99F9A1076ECD}" type="datetimeFigureOut">
              <a:rPr lang="zh-CN" altLang="en-US" smtClean="0"/>
              <a:t>2019/8/16 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3FC7838-A9BB-42E2-BD7C-A98BEC9CC3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9229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A9BAAD-3236-4A2B-91FC-43218DDFAC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扫描线算法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21F338-1305-476A-83FB-12269723C2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重新开始敲代码的</a:t>
            </a:r>
            <a:r>
              <a:rPr lang="en-US" altLang="zh-CN" dirty="0" err="1"/>
              <a:t>AgOH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34997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D8507B-3887-415C-A15A-BE475AE66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85"/>
            <a:ext cx="12191999" cy="686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896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44DE94C-E92E-48BA-A7A3-60BB0FA36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715001" y="381000"/>
            <a:ext cx="6858000" cy="6096000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295FC3D-B6C3-4F2A-B050-D0AE02D88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193893"/>
            <a:ext cx="6096000" cy="2470212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如果你选择从下往上扫</a:t>
            </a:r>
            <a:endParaRPr lang="en-US" altLang="zh-CN" sz="2000" dirty="0"/>
          </a:p>
          <a:p>
            <a:r>
              <a:rPr lang="zh-CN" altLang="en-US" sz="2000" dirty="0"/>
              <a:t>那么就可以看作往一个容器（二维）里倒水</a:t>
            </a:r>
            <a:endParaRPr lang="en-US" altLang="zh-CN" sz="2000" dirty="0"/>
          </a:p>
          <a:p>
            <a:r>
              <a:rPr lang="zh-CN" altLang="en-US" sz="2000" dirty="0"/>
              <a:t>水慢慢往上涨</a:t>
            </a:r>
            <a:endParaRPr lang="en-US" altLang="zh-CN" sz="2000" dirty="0"/>
          </a:p>
          <a:p>
            <a:r>
              <a:rPr lang="zh-CN" altLang="en-US" sz="2000" dirty="0"/>
              <a:t>最后算一下倒进去多少水就可以得到矩形面积了</a:t>
            </a:r>
            <a:endParaRPr lang="en-US" altLang="zh-CN" sz="2000" dirty="0"/>
          </a:p>
          <a:p>
            <a:r>
              <a:rPr lang="zh-CN" altLang="en-US" sz="2000" dirty="0"/>
              <a:t>这样貌似更形象？</a:t>
            </a:r>
          </a:p>
        </p:txBody>
      </p:sp>
    </p:spTree>
    <p:extLst>
      <p:ext uri="{BB962C8B-B14F-4D97-AF65-F5344CB8AC3E}">
        <p14:creationId xmlns:p14="http://schemas.microsoft.com/office/powerpoint/2010/main" val="35389351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30A265F4-D845-4DB3-AAF6-BBD6869CF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然后呢？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4EA31771-A2B3-4307-AC27-F022A0D41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观察可以发现，扫描线的长度是一直在变动的</a:t>
            </a:r>
            <a:endParaRPr lang="en-US" altLang="zh-CN" dirty="0"/>
          </a:p>
          <a:p>
            <a:r>
              <a:rPr lang="zh-CN" altLang="en-US" dirty="0"/>
              <a:t>碰到一个矩形的左边之后，可能会变长；碰到一个矩形的右边后，可能会变短</a:t>
            </a:r>
            <a:endParaRPr lang="en-US" altLang="zh-CN" dirty="0"/>
          </a:p>
          <a:p>
            <a:r>
              <a:rPr lang="zh-CN" altLang="en-US" dirty="0"/>
              <a:t>我们可以把扫描线视为一根无限长的和</a:t>
            </a:r>
            <a:r>
              <a:rPr lang="en-US" altLang="zh-CN" dirty="0"/>
              <a:t>y</a:t>
            </a:r>
            <a:r>
              <a:rPr lang="zh-CN" altLang="en-US" dirty="0"/>
              <a:t>轴平行的数轴，并赋予其每个坐标一个属性</a:t>
            </a:r>
            <a:r>
              <a:rPr lang="en-US" altLang="zh-CN" dirty="0"/>
              <a:t>cover</a:t>
            </a:r>
            <a:r>
              <a:rPr lang="zh-CN" altLang="en-US" dirty="0"/>
              <a:t>代表有多少个矩形覆盖在这个坐标上。每次碰到一个矩形的左边后，我们让这个矩形覆盖的坐标的</a:t>
            </a:r>
            <a:r>
              <a:rPr lang="en-US" altLang="zh-CN" dirty="0"/>
              <a:t>cover</a:t>
            </a:r>
            <a:r>
              <a:rPr lang="zh-CN" altLang="en-US" dirty="0"/>
              <a:t>全部</a:t>
            </a:r>
            <a:r>
              <a:rPr lang="en-US" altLang="zh-CN" dirty="0"/>
              <a:t>++</a:t>
            </a:r>
            <a:r>
              <a:rPr lang="zh-CN" altLang="en-US" dirty="0"/>
              <a:t>；每次碰到一个矩形的右边后，我们让这个矩形覆盖的坐标的</a:t>
            </a:r>
            <a:r>
              <a:rPr lang="en-US" altLang="zh-CN" dirty="0"/>
              <a:t>cover</a:t>
            </a:r>
            <a:r>
              <a:rPr lang="zh-CN" altLang="en-US" dirty="0"/>
              <a:t>全部</a:t>
            </a:r>
            <a:r>
              <a:rPr lang="en-US" altLang="zh-CN" dirty="0"/>
              <a:t>--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区间修改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/>
              <a:t>线段树</a:t>
            </a:r>
          </a:p>
        </p:txBody>
      </p:sp>
    </p:spTree>
    <p:extLst>
      <p:ext uri="{BB962C8B-B14F-4D97-AF65-F5344CB8AC3E}">
        <p14:creationId xmlns:p14="http://schemas.microsoft.com/office/powerpoint/2010/main" val="19157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D8A186-E919-484B-8A52-2E3CD9BCE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线段树爆炸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4F5EF3-3D7C-4C87-949C-8729C5F1B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336628"/>
          </a:xfrm>
        </p:spPr>
        <p:txBody>
          <a:bodyPr>
            <a:normAutofit/>
          </a:bodyPr>
          <a:lstStyle/>
          <a:p>
            <a:r>
              <a:rPr lang="zh-CN" altLang="en-US" dirty="0"/>
              <a:t>那么我们就可以对</a:t>
            </a:r>
            <a:r>
              <a:rPr lang="en-US" altLang="zh-CN" dirty="0"/>
              <a:t>y</a:t>
            </a:r>
            <a:r>
              <a:rPr lang="zh-CN" altLang="en-US" dirty="0"/>
              <a:t>轴建立一棵线段树来维护扫描线了</a:t>
            </a:r>
            <a:endParaRPr lang="en-US" altLang="zh-CN" dirty="0"/>
          </a:p>
          <a:p>
            <a:r>
              <a:rPr lang="zh-CN" altLang="en-US" dirty="0"/>
              <a:t>扫描线每碰一次边，就投影到</a:t>
            </a:r>
            <a:r>
              <a:rPr lang="en-US" altLang="zh-CN" dirty="0"/>
              <a:t>y</a:t>
            </a:r>
            <a:r>
              <a:rPr lang="zh-CN" altLang="en-US" dirty="0"/>
              <a:t>轴的线段树上进行操作</a:t>
            </a:r>
            <a:endParaRPr lang="en-US" altLang="zh-CN" dirty="0"/>
          </a:p>
          <a:p>
            <a:r>
              <a:rPr lang="zh-CN" altLang="en-US" dirty="0"/>
              <a:t>看一哈数据规模：</a:t>
            </a:r>
            <a:r>
              <a:rPr lang="en-US" altLang="zh-CN" dirty="0"/>
              <a:t>0&lt;=</a:t>
            </a:r>
            <a:r>
              <a:rPr lang="en-US" altLang="zh-CN" dirty="0" err="1"/>
              <a:t>x,y</a:t>
            </a:r>
            <a:r>
              <a:rPr lang="en-US" altLang="zh-CN" dirty="0"/>
              <a:t>&lt;=1e9</a:t>
            </a:r>
          </a:p>
          <a:p>
            <a:r>
              <a:rPr lang="en-US" altLang="zh-CN" dirty="0"/>
              <a:t>……</a:t>
            </a:r>
            <a:r>
              <a:rPr lang="zh-CN" altLang="en-US" dirty="0"/>
              <a:t>很明显线段树开不出这么大</a:t>
            </a:r>
            <a:endParaRPr lang="en-US" altLang="zh-CN" dirty="0"/>
          </a:p>
          <a:p>
            <a:r>
              <a:rPr lang="zh-CN" altLang="en-US" dirty="0"/>
              <a:t>再仔细看一哈数据规模：矩形数量</a:t>
            </a:r>
            <a:r>
              <a:rPr lang="en-US" altLang="zh-CN" dirty="0"/>
              <a:t>n 1&lt;=n&lt;=1e5</a:t>
            </a:r>
          </a:p>
          <a:p>
            <a:r>
              <a:rPr lang="zh-CN" altLang="en-US" dirty="0"/>
              <a:t>也就是说最多也就</a:t>
            </a:r>
            <a:r>
              <a:rPr lang="en-US" altLang="zh-CN" dirty="0"/>
              <a:t>2*1e5</a:t>
            </a:r>
            <a:r>
              <a:rPr lang="zh-CN" altLang="en-US" dirty="0"/>
              <a:t>个有矩形的边的</a:t>
            </a:r>
            <a:r>
              <a:rPr lang="en-US" altLang="zh-CN" dirty="0"/>
              <a:t>y</a:t>
            </a:r>
            <a:r>
              <a:rPr lang="zh-CN" altLang="en-US" dirty="0"/>
              <a:t>轴坐标，并不用把</a:t>
            </a:r>
            <a:r>
              <a:rPr lang="en-US" altLang="zh-CN" dirty="0"/>
              <a:t>[1,1e9]</a:t>
            </a:r>
            <a:r>
              <a:rPr lang="zh-CN" altLang="en-US" dirty="0"/>
              <a:t>的所有值都开在线段树上</a:t>
            </a:r>
            <a:endParaRPr lang="en-US" altLang="zh-CN" dirty="0"/>
          </a:p>
          <a:p>
            <a:r>
              <a:rPr lang="zh-CN" altLang="en-US" dirty="0"/>
              <a:t>离散化？？？不不不，我这有更简单的方法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302903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2D9867-5DDD-4B84-913B-65DB50BCC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zh-CN" altLang="en-US" dirty="0"/>
              <a:t>魔改线段树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9FFACB4-B650-43A3-884A-4EBF8BAEBFE1}"/>
              </a:ext>
            </a:extLst>
          </p:cNvPr>
          <p:cNvGrpSpPr/>
          <p:nvPr/>
        </p:nvGrpSpPr>
        <p:grpSpPr>
          <a:xfrm>
            <a:off x="466079" y="2644397"/>
            <a:ext cx="4717322" cy="2046875"/>
            <a:chOff x="466079" y="2644397"/>
            <a:chExt cx="4717322" cy="2046875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2C5A2461-7562-49E3-9B6B-7B88DDC47B8D}"/>
                </a:ext>
              </a:extLst>
            </p:cNvPr>
            <p:cNvSpPr/>
            <p:nvPr/>
          </p:nvSpPr>
          <p:spPr>
            <a:xfrm>
              <a:off x="2262649" y="2644397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[1,4]</a:t>
              </a:r>
              <a:endParaRPr lang="zh-CN" altLang="en-US" dirty="0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284EAF5-DBE0-493F-B3C2-8779856C7C8C}"/>
                </a:ext>
              </a:extLst>
            </p:cNvPr>
            <p:cNvSpPr/>
            <p:nvPr/>
          </p:nvSpPr>
          <p:spPr>
            <a:xfrm>
              <a:off x="1106954" y="3428421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[1,2]</a:t>
              </a:r>
              <a:endParaRPr lang="zh-CN" altLang="en-US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568017F-2ABA-445F-8828-63A256B7591D}"/>
                </a:ext>
              </a:extLst>
            </p:cNvPr>
            <p:cNvSpPr/>
            <p:nvPr/>
          </p:nvSpPr>
          <p:spPr>
            <a:xfrm>
              <a:off x="3418344" y="3458923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[3,4]</a:t>
              </a:r>
              <a:endParaRPr lang="zh-CN" altLang="en-US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E338D73-7DA8-43CE-8D76-C8962A28C66E}"/>
                </a:ext>
              </a:extLst>
            </p:cNvPr>
            <p:cNvSpPr/>
            <p:nvPr/>
          </p:nvSpPr>
          <p:spPr>
            <a:xfrm>
              <a:off x="466079" y="4256265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[1,1]</a:t>
              </a:r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1E313DE2-92D7-40BE-916F-E32A5FF5DD9F}"/>
                </a:ext>
              </a:extLst>
            </p:cNvPr>
            <p:cNvSpPr/>
            <p:nvPr/>
          </p:nvSpPr>
          <p:spPr>
            <a:xfrm>
              <a:off x="1653288" y="4256267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[2,2]</a:t>
              </a:r>
              <a:endParaRPr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78D4D06-79B1-4B64-A98E-45AB8EBFE61F}"/>
                </a:ext>
              </a:extLst>
            </p:cNvPr>
            <p:cNvSpPr/>
            <p:nvPr/>
          </p:nvSpPr>
          <p:spPr>
            <a:xfrm>
              <a:off x="2840497" y="4256267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[3,3]</a:t>
              </a:r>
              <a:endParaRPr lang="zh-CN" altLang="en-US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1B1B81B-DD45-45F4-BBF2-3990558B5433}"/>
                </a:ext>
              </a:extLst>
            </p:cNvPr>
            <p:cNvSpPr/>
            <p:nvPr/>
          </p:nvSpPr>
          <p:spPr>
            <a:xfrm>
              <a:off x="4027706" y="4256266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[4,4]</a:t>
              </a:r>
              <a:endParaRPr lang="zh-CN" altLang="en-US" dirty="0"/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F1DACD08-80D5-40DA-AF54-7863D0CA0E5E}"/>
                </a:ext>
              </a:extLst>
            </p:cNvPr>
            <p:cNvCxnSpPr>
              <a:stCxn id="4" idx="2"/>
              <a:endCxn id="5" idx="0"/>
            </p:cNvCxnSpPr>
            <p:nvPr/>
          </p:nvCxnSpPr>
          <p:spPr>
            <a:xfrm flipH="1">
              <a:off x="1684802" y="3079402"/>
              <a:ext cx="1155695" cy="349019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3BCF6DAB-36DE-40F1-B209-A612391205B8}"/>
                </a:ext>
              </a:extLst>
            </p:cNvPr>
            <p:cNvCxnSpPr>
              <a:stCxn id="4" idx="2"/>
              <a:endCxn id="6" idx="0"/>
            </p:cNvCxnSpPr>
            <p:nvPr/>
          </p:nvCxnSpPr>
          <p:spPr>
            <a:xfrm>
              <a:off x="2840497" y="3079402"/>
              <a:ext cx="1155695" cy="379521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FAB1CD75-C032-4A2B-B65F-1711A8D0F4A7}"/>
                </a:ext>
              </a:extLst>
            </p:cNvPr>
            <p:cNvCxnSpPr>
              <a:stCxn id="5" idx="2"/>
              <a:endCxn id="7" idx="0"/>
            </p:cNvCxnSpPr>
            <p:nvPr/>
          </p:nvCxnSpPr>
          <p:spPr>
            <a:xfrm flipH="1">
              <a:off x="1043927" y="3863426"/>
              <a:ext cx="640875" cy="392839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4DDB033-AFB8-4776-8702-AE934892BB88}"/>
                </a:ext>
              </a:extLst>
            </p:cNvPr>
            <p:cNvCxnSpPr>
              <a:stCxn id="5" idx="2"/>
              <a:endCxn id="8" idx="0"/>
            </p:cNvCxnSpPr>
            <p:nvPr/>
          </p:nvCxnSpPr>
          <p:spPr>
            <a:xfrm>
              <a:off x="1684802" y="3863426"/>
              <a:ext cx="546334" cy="392841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901299D-7447-4EAF-B686-F70EC013A1D0}"/>
                </a:ext>
              </a:extLst>
            </p:cNvPr>
            <p:cNvCxnSpPr>
              <a:stCxn id="6" idx="2"/>
              <a:endCxn id="9" idx="0"/>
            </p:cNvCxnSpPr>
            <p:nvPr/>
          </p:nvCxnSpPr>
          <p:spPr>
            <a:xfrm flipH="1">
              <a:off x="3418345" y="3893928"/>
              <a:ext cx="577847" cy="362339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F2B57C5E-650B-4269-8726-7DAE6625C3A7}"/>
                </a:ext>
              </a:extLst>
            </p:cNvPr>
            <p:cNvCxnSpPr>
              <a:stCxn id="6" idx="2"/>
              <a:endCxn id="10" idx="0"/>
            </p:cNvCxnSpPr>
            <p:nvPr/>
          </p:nvCxnSpPr>
          <p:spPr>
            <a:xfrm>
              <a:off x="3996192" y="3893928"/>
              <a:ext cx="609362" cy="362338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箭头: 右 44">
            <a:extLst>
              <a:ext uri="{FF2B5EF4-FFF2-40B4-BE49-F238E27FC236}">
                <a16:creationId xmlns:a16="http://schemas.microsoft.com/office/drawing/2014/main" id="{AB8A7003-ACCB-4355-8829-1539061A68AD}"/>
              </a:ext>
            </a:extLst>
          </p:cNvPr>
          <p:cNvSpPr/>
          <p:nvPr/>
        </p:nvSpPr>
        <p:spPr>
          <a:xfrm>
            <a:off x="5183401" y="3441740"/>
            <a:ext cx="1722268" cy="4350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3BE054-4F6D-4A29-AE1B-9F9C0E02EBF1}"/>
              </a:ext>
            </a:extLst>
          </p:cNvPr>
          <p:cNvGrpSpPr/>
          <p:nvPr/>
        </p:nvGrpSpPr>
        <p:grpSpPr>
          <a:xfrm>
            <a:off x="7008598" y="2644397"/>
            <a:ext cx="4717322" cy="2861399"/>
            <a:chOff x="7008598" y="2644397"/>
            <a:chExt cx="4717322" cy="2861399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42A99A4E-3B1B-4990-B768-CB1DB78EDDF6}"/>
                </a:ext>
              </a:extLst>
            </p:cNvPr>
            <p:cNvSpPr/>
            <p:nvPr/>
          </p:nvSpPr>
          <p:spPr>
            <a:xfrm>
              <a:off x="8805168" y="2644397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[100,255]</a:t>
              </a:r>
              <a:endParaRPr lang="zh-CN" altLang="en-US" dirty="0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E3BFF14-112F-4900-BFA8-13A43260D6A0}"/>
                </a:ext>
              </a:extLst>
            </p:cNvPr>
            <p:cNvSpPr/>
            <p:nvPr/>
          </p:nvSpPr>
          <p:spPr>
            <a:xfrm>
              <a:off x="7649472" y="3435080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[100,150]</a:t>
              </a:r>
              <a:endParaRPr lang="zh-CN" altLang="en-US" dirty="0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71D0E28-10F0-45C2-A2C8-112DD0DE682F}"/>
                </a:ext>
              </a:extLst>
            </p:cNvPr>
            <p:cNvSpPr/>
            <p:nvPr/>
          </p:nvSpPr>
          <p:spPr>
            <a:xfrm>
              <a:off x="9960864" y="3458922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</a:t>
              </a:r>
              <a:r>
                <a:rPr lang="en-US" altLang="zh-CN" dirty="0">
                  <a:solidFill>
                    <a:srgbClr val="FF0000"/>
                  </a:solidFill>
                </a:rPr>
                <a:t>150</a:t>
              </a:r>
              <a:r>
                <a:rPr lang="en-US" altLang="zh-CN" dirty="0"/>
                <a:t>,255]</a:t>
              </a:r>
              <a:endParaRPr lang="zh-CN" altLang="en-US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3667775D-7676-4BB3-876F-B68D41F9B377}"/>
                </a:ext>
              </a:extLst>
            </p:cNvPr>
            <p:cNvSpPr/>
            <p:nvPr/>
          </p:nvSpPr>
          <p:spPr>
            <a:xfrm>
              <a:off x="9383016" y="4256267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[150,200]</a:t>
              </a:r>
              <a:endParaRPr lang="zh-CN" altLang="en-US" dirty="0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4DCD3700-A027-4A5A-B2A7-C3A2833BE04B}"/>
                </a:ext>
              </a:extLst>
            </p:cNvPr>
            <p:cNvSpPr/>
            <p:nvPr/>
          </p:nvSpPr>
          <p:spPr>
            <a:xfrm>
              <a:off x="10570225" y="4256266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[200,255]</a:t>
              </a:r>
              <a:endParaRPr lang="zh-CN" altLang="en-US" dirty="0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B43A334A-F288-4A3E-8455-1FE9210F8CC4}"/>
                </a:ext>
              </a:extLst>
            </p:cNvPr>
            <p:cNvCxnSpPr>
              <a:stCxn id="23" idx="2"/>
              <a:endCxn id="24" idx="0"/>
            </p:cNvCxnSpPr>
            <p:nvPr/>
          </p:nvCxnSpPr>
          <p:spPr>
            <a:xfrm flipH="1">
              <a:off x="8227320" y="3079402"/>
              <a:ext cx="1155696" cy="355678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6B597A4A-2528-433A-BD89-8F136D9B8181}"/>
                </a:ext>
              </a:extLst>
            </p:cNvPr>
            <p:cNvCxnSpPr>
              <a:stCxn id="23" idx="2"/>
              <a:endCxn id="25" idx="0"/>
            </p:cNvCxnSpPr>
            <p:nvPr/>
          </p:nvCxnSpPr>
          <p:spPr>
            <a:xfrm>
              <a:off x="9383016" y="3079402"/>
              <a:ext cx="1155696" cy="37952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CB61420B-C125-4116-8D1D-BECF20A45734}"/>
                </a:ext>
              </a:extLst>
            </p:cNvPr>
            <p:cNvCxnSpPr>
              <a:stCxn id="25" idx="2"/>
              <a:endCxn id="28" idx="0"/>
            </p:cNvCxnSpPr>
            <p:nvPr/>
          </p:nvCxnSpPr>
          <p:spPr>
            <a:xfrm flipH="1">
              <a:off x="9960864" y="3893927"/>
              <a:ext cx="577848" cy="36234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5FCAE390-A911-4C5D-8939-98795ECA8A3E}"/>
                </a:ext>
              </a:extLst>
            </p:cNvPr>
            <p:cNvCxnSpPr>
              <a:stCxn id="25" idx="2"/>
              <a:endCxn id="29" idx="0"/>
            </p:cNvCxnSpPr>
            <p:nvPr/>
          </p:nvCxnSpPr>
          <p:spPr>
            <a:xfrm>
              <a:off x="10538712" y="3893927"/>
              <a:ext cx="609361" cy="362339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EF96141F-E0FB-48E0-A24C-7397E252B096}"/>
                </a:ext>
              </a:extLst>
            </p:cNvPr>
            <p:cNvSpPr/>
            <p:nvPr/>
          </p:nvSpPr>
          <p:spPr>
            <a:xfrm>
              <a:off x="7008598" y="4256265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NULL</a:t>
              </a:r>
              <a:endParaRPr lang="zh-CN" altLang="en-US" dirty="0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3D78DC3-6566-4A64-8E6D-37453A9AB2E1}"/>
                </a:ext>
              </a:extLst>
            </p:cNvPr>
            <p:cNvSpPr/>
            <p:nvPr/>
          </p:nvSpPr>
          <p:spPr>
            <a:xfrm>
              <a:off x="8195807" y="4256266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NULL</a:t>
              </a:r>
              <a:endParaRPr lang="zh-CN" altLang="en-US" dirty="0"/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BBBB7819-A487-492A-AEBC-288BF7B62076}"/>
                </a:ext>
              </a:extLst>
            </p:cNvPr>
            <p:cNvCxnSpPr>
              <a:endCxn id="40" idx="0"/>
            </p:cNvCxnSpPr>
            <p:nvPr/>
          </p:nvCxnSpPr>
          <p:spPr>
            <a:xfrm flipH="1">
              <a:off x="7586446" y="3863426"/>
              <a:ext cx="609361" cy="392839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63518677-BC35-4295-A536-8611DA11B184}"/>
                </a:ext>
              </a:extLst>
            </p:cNvPr>
            <p:cNvCxnSpPr>
              <a:endCxn id="41" idx="0"/>
            </p:cNvCxnSpPr>
            <p:nvPr/>
          </p:nvCxnSpPr>
          <p:spPr>
            <a:xfrm>
              <a:off x="8195807" y="3876744"/>
              <a:ext cx="577848" cy="379522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8CB9722A-BEC8-49C0-8F55-94527BE23C86}"/>
                </a:ext>
              </a:extLst>
            </p:cNvPr>
            <p:cNvGrpSpPr/>
            <p:nvPr/>
          </p:nvGrpSpPr>
          <p:grpSpPr>
            <a:xfrm flipH="1" flipV="1">
              <a:off x="10002361" y="4691269"/>
              <a:ext cx="1174338" cy="392841"/>
              <a:chOff x="9351502" y="4878273"/>
              <a:chExt cx="1174338" cy="392841"/>
            </a:xfrm>
          </p:grpSpPr>
          <p:cxnSp>
            <p:nvCxnSpPr>
              <p:cNvPr id="71" name="直接连接符 70">
                <a:extLst>
                  <a:ext uri="{FF2B5EF4-FFF2-40B4-BE49-F238E27FC236}">
                    <a16:creationId xmlns:a16="http://schemas.microsoft.com/office/drawing/2014/main" id="{EA004FC8-7FB6-4D4A-B32C-BFE5599504C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51502" y="4878273"/>
                <a:ext cx="609361" cy="392839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>
                <a:extLst>
                  <a:ext uri="{FF2B5EF4-FFF2-40B4-BE49-F238E27FC236}">
                    <a16:creationId xmlns:a16="http://schemas.microsoft.com/office/drawing/2014/main" id="{4F5C8CD4-299B-40D5-BB68-FC01B0D18A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947992" y="4891592"/>
                <a:ext cx="577848" cy="379522"/>
              </a:xfrm>
              <a:prstGeom prst="lin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CCF3676D-396D-4207-A00A-DB96321F1D65}"/>
                </a:ext>
              </a:extLst>
            </p:cNvPr>
            <p:cNvSpPr/>
            <p:nvPr/>
          </p:nvSpPr>
          <p:spPr>
            <a:xfrm>
              <a:off x="9960863" y="5070791"/>
              <a:ext cx="1155695" cy="4350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NULL</a:t>
              </a:r>
              <a:endParaRPr lang="zh-CN" altLang="en-US" dirty="0"/>
            </a:p>
          </p:txBody>
        </p: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7F246D71-D912-4C30-8197-47F6BB20AD10}"/>
                </a:ext>
              </a:extLst>
            </p:cNvPr>
            <p:cNvCxnSpPr>
              <a:endCxn id="74" idx="0"/>
            </p:cNvCxnSpPr>
            <p:nvPr/>
          </p:nvCxnSpPr>
          <p:spPr>
            <a:xfrm>
              <a:off x="9561250" y="4691269"/>
              <a:ext cx="977461" cy="379522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3CE11F17-1BF3-4AE3-A18B-F63469E3B4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38710" y="4704588"/>
              <a:ext cx="977461" cy="379522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212E3E26-FE09-42A1-A385-2575142D66BF}"/>
              </a:ext>
            </a:extLst>
          </p:cNvPr>
          <p:cNvSpPr txBox="1"/>
          <p:nvPr/>
        </p:nvSpPr>
        <p:spPr>
          <a:xfrm>
            <a:off x="1831700" y="5781613"/>
            <a:ext cx="852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这个新的线段树维护两个信息：被覆盖的长度和区间是否被覆盖（类似懒标记）</a:t>
            </a:r>
          </a:p>
        </p:txBody>
      </p:sp>
      <p:graphicFrame>
        <p:nvGraphicFramePr>
          <p:cNvPr id="79" name="表格 78">
            <a:extLst>
              <a:ext uri="{FF2B5EF4-FFF2-40B4-BE49-F238E27FC236}">
                <a16:creationId xmlns:a16="http://schemas.microsoft.com/office/drawing/2014/main" id="{3BC68B45-7630-47B7-AF04-C0AA895B13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705892"/>
              </p:ext>
            </p:extLst>
          </p:nvPr>
        </p:nvGraphicFramePr>
        <p:xfrm>
          <a:off x="3356746" y="4846147"/>
          <a:ext cx="54785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9627">
                  <a:extLst>
                    <a:ext uri="{9D8B030D-6E8A-4147-A177-3AD203B41FA5}">
                      <a16:colId xmlns:a16="http://schemas.microsoft.com/office/drawing/2014/main" val="3568431968"/>
                    </a:ext>
                  </a:extLst>
                </a:gridCol>
                <a:gridCol w="1369627">
                  <a:extLst>
                    <a:ext uri="{9D8B030D-6E8A-4147-A177-3AD203B41FA5}">
                      <a16:colId xmlns:a16="http://schemas.microsoft.com/office/drawing/2014/main" val="2799798653"/>
                    </a:ext>
                  </a:extLst>
                </a:gridCol>
                <a:gridCol w="1369627">
                  <a:extLst>
                    <a:ext uri="{9D8B030D-6E8A-4147-A177-3AD203B41FA5}">
                      <a16:colId xmlns:a16="http://schemas.microsoft.com/office/drawing/2014/main" val="571925563"/>
                    </a:ext>
                  </a:extLst>
                </a:gridCol>
                <a:gridCol w="1369627">
                  <a:extLst>
                    <a:ext uri="{9D8B030D-6E8A-4147-A177-3AD203B41FA5}">
                      <a16:colId xmlns:a16="http://schemas.microsoft.com/office/drawing/2014/main" val="11137272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305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455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40903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7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79231D-7845-4B3A-86B9-585300634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线段树结点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C5869CA-A3DB-4CFF-B66D-F203AFA99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2301340"/>
            <a:ext cx="7729728" cy="334389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36D2513-AA1D-4925-B168-679DE672208D}"/>
              </a:ext>
            </a:extLst>
          </p:cNvPr>
          <p:cNvSpPr txBox="1"/>
          <p:nvPr/>
        </p:nvSpPr>
        <p:spPr>
          <a:xfrm>
            <a:off x="2895600" y="5793164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所以用动态开点线段树会更好些，但是</a:t>
            </a:r>
            <a:r>
              <a:rPr lang="en-US" altLang="zh-CN" dirty="0"/>
              <a:t>……</a:t>
            </a:r>
            <a:r>
              <a:rPr lang="zh-CN" altLang="en-US" dirty="0"/>
              <a:t>我懒得打了，欸嘿</a:t>
            </a:r>
          </a:p>
        </p:txBody>
      </p:sp>
    </p:spTree>
    <p:extLst>
      <p:ext uri="{BB962C8B-B14F-4D97-AF65-F5344CB8AC3E}">
        <p14:creationId xmlns:p14="http://schemas.microsoft.com/office/powerpoint/2010/main" val="11686089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46DB61-1E3F-44E5-963E-98BD84383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船新版本的线段树上传操作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FEE051E-48B9-4737-9E40-E7C161F9F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2449556"/>
            <a:ext cx="7738417" cy="195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6724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442674-36CF-4E93-9E9B-C1984AFC1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总流程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FC49CB-8B6B-4D63-89C3-2F91EED40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382768"/>
            <a:ext cx="7729728" cy="3643705"/>
          </a:xfrm>
        </p:spPr>
        <p:txBody>
          <a:bodyPr>
            <a:normAutofit/>
          </a:bodyPr>
          <a:lstStyle/>
          <a:p>
            <a:r>
              <a:rPr lang="zh-CN" altLang="en-US" dirty="0"/>
              <a:t>读入数据，对每条矩形的竖边采用一个四元组存储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对于所有横边的</a:t>
            </a:r>
            <a:r>
              <a:rPr lang="en-US" altLang="zh-CN" dirty="0"/>
              <a:t>y</a:t>
            </a:r>
            <a:r>
              <a:rPr lang="zh-CN" altLang="en-US" dirty="0"/>
              <a:t>坐标使用一个数组存储</a:t>
            </a:r>
            <a:endParaRPr lang="en-US" altLang="zh-CN" dirty="0"/>
          </a:p>
          <a:p>
            <a:r>
              <a:rPr lang="zh-CN" altLang="en-US" dirty="0"/>
              <a:t>注意以上两个数组都要从</a:t>
            </a:r>
            <a:r>
              <a:rPr lang="en-US" altLang="zh-CN" dirty="0"/>
              <a:t>1</a:t>
            </a:r>
            <a:r>
              <a:rPr lang="zh-CN" altLang="en-US" dirty="0"/>
              <a:t>开始使用，</a:t>
            </a:r>
            <a:r>
              <a:rPr lang="en-US" altLang="zh-CN" dirty="0"/>
              <a:t>0</a:t>
            </a:r>
            <a:r>
              <a:rPr lang="zh-CN" altLang="en-US" dirty="0"/>
              <a:t>位留空。原因不同</a:t>
            </a:r>
            <a:endParaRPr lang="en-US" altLang="zh-CN" dirty="0"/>
          </a:p>
          <a:p>
            <a:r>
              <a:rPr lang="zh-CN" altLang="en-US" dirty="0"/>
              <a:t>对两个数组排序，对所有</a:t>
            </a:r>
            <a:r>
              <a:rPr lang="en-US" altLang="zh-CN" dirty="0"/>
              <a:t>y</a:t>
            </a:r>
            <a:r>
              <a:rPr lang="zh-CN" altLang="en-US" dirty="0"/>
              <a:t>坐标建立线段树</a:t>
            </a:r>
            <a:endParaRPr lang="en-US" altLang="zh-CN" dirty="0"/>
          </a:p>
          <a:p>
            <a:r>
              <a:rPr lang="zh-CN" altLang="en-US" dirty="0"/>
              <a:t>开一个答案变量</a:t>
            </a:r>
            <a:r>
              <a:rPr lang="en-US" altLang="zh-CN" dirty="0"/>
              <a:t>unsigned long </a:t>
            </a:r>
            <a:r>
              <a:rPr lang="en-US" altLang="zh-CN" dirty="0" err="1"/>
              <a:t>long</a:t>
            </a:r>
            <a:r>
              <a:rPr lang="en-US" altLang="zh-CN" dirty="0"/>
              <a:t> </a:t>
            </a:r>
            <a:r>
              <a:rPr lang="en-US" altLang="zh-CN" dirty="0" err="1"/>
              <a:t>ans</a:t>
            </a:r>
            <a:r>
              <a:rPr lang="en-US" altLang="zh-CN" dirty="0"/>
              <a:t>=0;</a:t>
            </a:r>
            <a:r>
              <a:rPr lang="zh-CN" altLang="en-US" dirty="0"/>
              <a:t>开始扫描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3AE01E-8833-4E55-8753-D43D35214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810" y="2775632"/>
            <a:ext cx="6028571" cy="1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6838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F158E40-88C4-4101-9A44-F189A3AEB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94" y="1319795"/>
            <a:ext cx="10886812" cy="421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884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8D8651-CA1C-4384-8475-7303DF676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唠嗑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A8C867-F925-476E-B51A-32D43067D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2P</a:t>
            </a:r>
            <a:r>
              <a:rPr lang="zh-CN" altLang="en-US" dirty="0"/>
              <a:t>视频敲代码</a:t>
            </a:r>
            <a:endParaRPr lang="en-US" altLang="zh-CN" dirty="0"/>
          </a:p>
          <a:p>
            <a:r>
              <a:rPr lang="en-US" altLang="zh-CN" dirty="0" err="1"/>
              <a:t>Github</a:t>
            </a:r>
            <a:r>
              <a:rPr lang="zh-CN" altLang="en-US" dirty="0"/>
              <a:t>上会放一份详细注释版本的代码，供不想看我敲代码的同学看</a:t>
            </a:r>
            <a:endParaRPr lang="en-US" altLang="zh-CN" dirty="0"/>
          </a:p>
          <a:p>
            <a:r>
              <a:rPr lang="zh-CN" altLang="en-US" dirty="0"/>
              <a:t>找我讲算法的人确实有点多啊</a:t>
            </a:r>
            <a:r>
              <a:rPr lang="en-US" altLang="zh-CN" dirty="0"/>
              <a:t>……</a:t>
            </a:r>
            <a:r>
              <a:rPr lang="zh-CN" altLang="en-US" dirty="0"/>
              <a:t>目前队列（不是数据结构那种的！除了</a:t>
            </a:r>
            <a:r>
              <a:rPr lang="en-US" altLang="zh-CN" dirty="0"/>
              <a:t>LCT</a:t>
            </a:r>
            <a:r>
              <a:rPr lang="zh-CN" altLang="en-US" dirty="0"/>
              <a:t>排名不分先后）：</a:t>
            </a:r>
            <a:r>
              <a:rPr lang="en-US" altLang="zh-CN" dirty="0"/>
              <a:t>LCT</a:t>
            </a:r>
            <a:r>
              <a:rPr lang="zh-CN" altLang="en-US" dirty="0"/>
              <a:t>，仙人掌图和圆方树，概率</a:t>
            </a:r>
            <a:r>
              <a:rPr lang="en-US" altLang="zh-CN" dirty="0"/>
              <a:t>DP</a:t>
            </a:r>
            <a:r>
              <a:rPr lang="zh-CN" altLang="en-US" dirty="0"/>
              <a:t>，普通</a:t>
            </a:r>
            <a:r>
              <a:rPr lang="en-US" altLang="zh-CN" dirty="0" err="1"/>
              <a:t>Treap</a:t>
            </a:r>
            <a:endParaRPr lang="en-US" altLang="zh-CN" dirty="0"/>
          </a:p>
          <a:p>
            <a:r>
              <a:rPr lang="zh-CN" altLang="en-US" dirty="0"/>
              <a:t>另外感谢给我充电的大佬</a:t>
            </a:r>
            <a:r>
              <a:rPr lang="en-US" altLang="zh-CN" dirty="0"/>
              <a:t>@</a:t>
            </a:r>
            <a:r>
              <a:rPr lang="zh-CN" altLang="en-US" dirty="0"/>
              <a:t>你们都</a:t>
            </a:r>
            <a:r>
              <a:rPr lang="en-US" altLang="zh-CN" dirty="0"/>
              <a:t>8</a:t>
            </a:r>
            <a:r>
              <a:rPr lang="zh-CN" altLang="en-US" dirty="0"/>
              <a:t>行，会先满足他的</a:t>
            </a:r>
            <a:r>
              <a:rPr lang="en-US" altLang="zh-CN" dirty="0"/>
              <a:t>LCT</a:t>
            </a:r>
            <a:r>
              <a:rPr lang="zh-CN" altLang="en-US" dirty="0"/>
              <a:t>要求的</a:t>
            </a:r>
            <a:endParaRPr lang="en-US" altLang="zh-CN" dirty="0"/>
          </a:p>
          <a:p>
            <a:r>
              <a:rPr lang="zh-CN" altLang="en-US" strike="sngStrike" dirty="0"/>
              <a:t>另外一个给我充电的是机房大佬，他吊打我所以给了我一些安慰金</a:t>
            </a:r>
            <a:endParaRPr lang="en-US" altLang="zh-CN" strike="sngStrike" dirty="0"/>
          </a:p>
          <a:p>
            <a:r>
              <a:rPr lang="zh-CN" altLang="en-US" dirty="0"/>
              <a:t>最后请求大家点个赞喵喵喵</a:t>
            </a:r>
            <a:r>
              <a:rPr lang="zh-CN" altLang="en-US" strike="sngStrike" dirty="0"/>
              <a:t>，我想白嫖大会员！</a:t>
            </a:r>
            <a:endParaRPr lang="en-US" altLang="zh-CN" strike="sngStrike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0E3FFF8-4EBC-4F80-8AC9-9AE4EDEBA5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70"/>
          <a:stretch/>
        </p:blipFill>
        <p:spPr>
          <a:xfrm>
            <a:off x="9585251" y="4040686"/>
            <a:ext cx="2606749" cy="281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567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C71102-D049-4783-BC6E-A7D392B6D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我们来看这样一道题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92C6E1-1BCE-41A1-9F9A-7930F061E8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8646" y="2409626"/>
            <a:ext cx="10394707" cy="3311189"/>
          </a:xfrm>
        </p:spPr>
        <p:txBody>
          <a:bodyPr/>
          <a:lstStyle/>
          <a:p>
            <a:r>
              <a:rPr lang="zh-CN" altLang="en-US" dirty="0"/>
              <a:t>平面直角坐标系中有若干个矩形，求所有矩形覆盖面积之和</a:t>
            </a:r>
            <a:endParaRPr lang="en-US" altLang="zh-CN" dirty="0"/>
          </a:p>
          <a:p>
            <a:r>
              <a:rPr lang="zh-CN" altLang="en-US" dirty="0"/>
              <a:t>保证所有矩形都在第一象限</a:t>
            </a:r>
            <a:endParaRPr lang="en-US" altLang="zh-CN" dirty="0"/>
          </a:p>
          <a:p>
            <a:r>
              <a:rPr lang="zh-CN" altLang="en-US" dirty="0"/>
              <a:t>矩形数量小于等于</a:t>
            </a:r>
            <a:r>
              <a:rPr lang="en-US" altLang="zh-CN" dirty="0"/>
              <a:t>1e5</a:t>
            </a:r>
          </a:p>
          <a:p>
            <a:r>
              <a:rPr lang="zh-CN" altLang="en-US" dirty="0"/>
              <a:t>矩形坐标小于等于</a:t>
            </a:r>
            <a:r>
              <a:rPr lang="en-US" altLang="zh-CN" dirty="0"/>
              <a:t>1e9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47531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73A2A7D-1E9F-47EB-B172-FF7B3D51C0DD}"/>
              </a:ext>
            </a:extLst>
          </p:cNvPr>
          <p:cNvSpPr/>
          <p:nvPr/>
        </p:nvSpPr>
        <p:spPr>
          <a:xfrm>
            <a:off x="2328077" y="2644170"/>
            <a:ext cx="7535846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96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Coding Time</a:t>
            </a:r>
            <a:endParaRPr lang="zh-CN" altLang="en-US" sz="96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Vampire Killer">
            <a:hlinkClick r:id="" action="ppaction://media"/>
            <a:extLst>
              <a:ext uri="{FF2B5EF4-FFF2-40B4-BE49-F238E27FC236}">
                <a16:creationId xmlns:a16="http://schemas.microsoft.com/office/drawing/2014/main" id="{F921B3BD-C661-4F8A-9E9A-1848DE810EB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55500.375"/>
                  <p14:fade in="3000"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42138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883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416D1E-BA2A-42C9-8BCB-5A3C32904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暴力出奇迹？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C9C87C-A716-4A7E-A959-86F7B52A031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8646" y="2427381"/>
            <a:ext cx="10394707" cy="3311189"/>
          </a:xfrm>
        </p:spPr>
        <p:txBody>
          <a:bodyPr/>
          <a:lstStyle/>
          <a:p>
            <a:r>
              <a:rPr lang="zh-CN" altLang="en-US" strike="sngStrike" dirty="0"/>
              <a:t>开个</a:t>
            </a:r>
            <a:r>
              <a:rPr lang="en-US" altLang="zh-CN" strike="sngStrike" dirty="0"/>
              <a:t>1e9*1e9</a:t>
            </a:r>
            <a:r>
              <a:rPr lang="zh-CN" altLang="en-US" strike="sngStrike" dirty="0"/>
              <a:t>的数组暴力模拟</a:t>
            </a:r>
            <a:endParaRPr lang="en-US" altLang="zh-CN" strike="sngStrike" dirty="0"/>
          </a:p>
          <a:p>
            <a:r>
              <a:rPr lang="zh-CN" altLang="en-US" strike="sngStrike" dirty="0"/>
              <a:t>先离散化，然后开个</a:t>
            </a:r>
            <a:r>
              <a:rPr lang="en-US" altLang="zh-CN" strike="sngStrike" dirty="0"/>
              <a:t>1e5</a:t>
            </a:r>
            <a:r>
              <a:rPr lang="zh-CN" altLang="en-US" strike="sngStrike" dirty="0"/>
              <a:t>*</a:t>
            </a:r>
            <a:r>
              <a:rPr lang="en-US" altLang="zh-CN" strike="sngStrike" dirty="0"/>
              <a:t>1e5</a:t>
            </a:r>
            <a:r>
              <a:rPr lang="zh-CN" altLang="en-US" strike="sngStrike" dirty="0"/>
              <a:t>的数组</a:t>
            </a:r>
            <a:endParaRPr lang="en-US" altLang="zh-CN" strike="sngStrike" dirty="0"/>
          </a:p>
          <a:p>
            <a:r>
              <a:rPr lang="zh-CN" altLang="en-US" dirty="0"/>
              <a:t>先离散化，然后像铺地毯那样不开数组只记录坐标，最后利用容斥定理两矩形面积相加再减去重复部分这样解决？</a:t>
            </a:r>
            <a:endParaRPr lang="en-US" altLang="zh-CN" dirty="0"/>
          </a:p>
          <a:p>
            <a:r>
              <a:rPr lang="zh-CN" altLang="en-US" dirty="0"/>
              <a:t>别想了，</a:t>
            </a:r>
            <a:r>
              <a:rPr lang="en-US" altLang="zh-CN" dirty="0"/>
              <a:t>GG</a:t>
            </a:r>
            <a:r>
              <a:rPr lang="zh-CN" altLang="en-US" dirty="0"/>
              <a:t>思密达</a:t>
            </a:r>
          </a:p>
        </p:txBody>
      </p:sp>
    </p:spTree>
    <p:extLst>
      <p:ext uri="{BB962C8B-B14F-4D97-AF65-F5344CB8AC3E}">
        <p14:creationId xmlns:p14="http://schemas.microsoft.com/office/powerpoint/2010/main" val="22040389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9CE87A-0577-4242-A006-18968A02F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扫描线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F36B36-5188-4F03-8D52-F673DF7D3F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12433" y="2582119"/>
            <a:ext cx="10394707" cy="3311189"/>
          </a:xfrm>
        </p:spPr>
        <p:txBody>
          <a:bodyPr/>
          <a:lstStyle/>
          <a:p>
            <a:r>
              <a:rPr lang="zh-CN" altLang="en-US" dirty="0"/>
              <a:t>顾名思义，扫描线算法就是模拟一根线在坐标系上扫</a:t>
            </a:r>
            <a:endParaRPr lang="en-US" altLang="zh-CN" dirty="0"/>
          </a:p>
          <a:p>
            <a:r>
              <a:rPr lang="zh-CN" altLang="en-US" dirty="0"/>
              <a:t>从左往右，从上到下，怎么都可以，随你便</a:t>
            </a:r>
            <a:endParaRPr lang="en-US" altLang="zh-CN" dirty="0"/>
          </a:p>
          <a:p>
            <a:r>
              <a:rPr lang="zh-CN" altLang="en-US" dirty="0"/>
              <a:t>这里使用从左往右扫描</a:t>
            </a:r>
          </a:p>
        </p:txBody>
      </p:sp>
    </p:spTree>
    <p:extLst>
      <p:ext uri="{BB962C8B-B14F-4D97-AF65-F5344CB8AC3E}">
        <p14:creationId xmlns:p14="http://schemas.microsoft.com/office/powerpoint/2010/main" val="15978785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493FD46-A818-4CA4-B96D-82C8F978E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40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0A46779-55B7-4739-9018-9C177EE14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456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815D1C6-10AB-4E76-8334-15A7FE2FE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0178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C79C918-A1F1-402F-B96A-A8EAC1E4C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7116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5C9E127-08F0-44AD-9E47-754ED29DD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1983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包裹</Template>
  <TotalTime>852</TotalTime>
  <Words>740</Words>
  <Application>Microsoft Office PowerPoint</Application>
  <PresentationFormat>宽屏</PresentationFormat>
  <Paragraphs>80</Paragraphs>
  <Slides>20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3" baseType="lpstr">
      <vt:lpstr>Arial</vt:lpstr>
      <vt:lpstr>Gill Sans MT</vt:lpstr>
      <vt:lpstr>包裹</vt:lpstr>
      <vt:lpstr>扫描线算法</vt:lpstr>
      <vt:lpstr>我们来看这样一道题</vt:lpstr>
      <vt:lpstr>暴力出奇迹？</vt:lpstr>
      <vt:lpstr>扫描线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然后呢？</vt:lpstr>
      <vt:lpstr>线段树爆炸</vt:lpstr>
      <vt:lpstr>魔改线段树</vt:lpstr>
      <vt:lpstr>线段树结点</vt:lpstr>
      <vt:lpstr>船新版本的线段树上传操作</vt:lpstr>
      <vt:lpstr>总流程</vt:lpstr>
      <vt:lpstr>PowerPoint 演示文稿</vt:lpstr>
      <vt:lpstr>唠嗑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扫描线算法</dc:title>
  <dc:creator>Daniel Liu</dc:creator>
  <cp:lastModifiedBy>Daniel Liu</cp:lastModifiedBy>
  <cp:revision>58</cp:revision>
  <dcterms:created xsi:type="dcterms:W3CDTF">2019-08-14T02:41:03Z</dcterms:created>
  <dcterms:modified xsi:type="dcterms:W3CDTF">2019-08-16T10:32:58Z</dcterms:modified>
</cp:coreProperties>
</file>

<file path=docProps/thumbnail.jpeg>
</file>